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2" r:id="rId2"/>
    <p:sldId id="283" r:id="rId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1"/>
    <p:restoredTop sz="95238"/>
  </p:normalViewPr>
  <p:slideViewPr>
    <p:cSldViewPr snapToGrid="0" snapToObjects="1">
      <p:cViewPr varScale="1">
        <p:scale>
          <a:sx n="69" d="100"/>
          <a:sy n="69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"/>
          <p:cNvSpPr/>
          <p:nvPr/>
        </p:nvSpPr>
        <p:spPr>
          <a:xfrm>
            <a:off x="0" y="958850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6" name="Rectangle"/>
          <p:cNvSpPr/>
          <p:nvPr/>
        </p:nvSpPr>
        <p:spPr>
          <a:xfrm>
            <a:off x="10464800" y="958850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7" name="Rectangle"/>
          <p:cNvSpPr/>
          <p:nvPr/>
        </p:nvSpPr>
        <p:spPr>
          <a:xfrm>
            <a:off x="0" y="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8" name="Rectangle"/>
          <p:cNvSpPr/>
          <p:nvPr/>
        </p:nvSpPr>
        <p:spPr>
          <a:xfrm>
            <a:off x="0" y="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" name="Rectangle"/>
          <p:cNvSpPr/>
          <p:nvPr/>
        </p:nvSpPr>
        <p:spPr>
          <a:xfrm>
            <a:off x="0" y="175320"/>
            <a:ext cx="13004800" cy="994504"/>
          </a:xfrm>
          <a:prstGeom prst="rect">
            <a:avLst/>
          </a:prstGeom>
          <a:solidFill>
            <a:srgbClr val="F5F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9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cap="all">
                <a:solidFill>
                  <a:srgbClr val="686D7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endParaRPr/>
          </a:p>
        </p:txBody>
      </p:sp>
      <p:sp>
        <p:nvSpPr>
          <p:cNvPr id="41" name="/39"/>
          <p:cNvSpPr txBox="1"/>
          <p:nvPr/>
        </p:nvSpPr>
        <p:spPr>
          <a:xfrm>
            <a:off x="12551302" y="9486900"/>
            <a:ext cx="4320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/39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"/>
          <p:cNvSpPr/>
          <p:nvPr/>
        </p:nvSpPr>
        <p:spPr>
          <a:xfrm>
            <a:off x="0" y="958850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9" name="Rectangle"/>
          <p:cNvSpPr/>
          <p:nvPr/>
        </p:nvSpPr>
        <p:spPr>
          <a:xfrm>
            <a:off x="10464800" y="958850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50" name="Rectangle"/>
          <p:cNvSpPr/>
          <p:nvPr/>
        </p:nvSpPr>
        <p:spPr>
          <a:xfrm>
            <a:off x="0" y="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51" name="Rectangle"/>
          <p:cNvSpPr/>
          <p:nvPr/>
        </p:nvSpPr>
        <p:spPr>
          <a:xfrm>
            <a:off x="0" y="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Rectangle"/>
          <p:cNvSpPr/>
          <p:nvPr/>
        </p:nvSpPr>
        <p:spPr>
          <a:xfrm>
            <a:off x="0" y="175320"/>
            <a:ext cx="13004800" cy="994504"/>
          </a:xfrm>
          <a:prstGeom prst="rect">
            <a:avLst/>
          </a:prstGeom>
          <a:solidFill>
            <a:srgbClr val="F5F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9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cap="all">
                <a:solidFill>
                  <a:srgbClr val="686D7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endParaRPr/>
          </a:p>
        </p:txBody>
      </p:sp>
      <p:sp>
        <p:nvSpPr>
          <p:cNvPr id="54" name="/39"/>
          <p:cNvSpPr txBox="1"/>
          <p:nvPr/>
        </p:nvSpPr>
        <p:spPr>
          <a:xfrm>
            <a:off x="12551302" y="9486900"/>
            <a:ext cx="4320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/39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958850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75" name="Rectangle"/>
          <p:cNvSpPr/>
          <p:nvPr/>
        </p:nvSpPr>
        <p:spPr>
          <a:xfrm>
            <a:off x="10464800" y="958850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76" name="Rectangle"/>
          <p:cNvSpPr/>
          <p:nvPr/>
        </p:nvSpPr>
        <p:spPr>
          <a:xfrm>
            <a:off x="0" y="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0" y="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Rectangle"/>
          <p:cNvSpPr/>
          <p:nvPr/>
        </p:nvSpPr>
        <p:spPr>
          <a:xfrm>
            <a:off x="0" y="175320"/>
            <a:ext cx="13004800" cy="994504"/>
          </a:xfrm>
          <a:prstGeom prst="rect">
            <a:avLst/>
          </a:prstGeom>
          <a:solidFill>
            <a:srgbClr val="F5F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9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cap="all">
                <a:solidFill>
                  <a:srgbClr val="686D7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endParaRPr/>
          </a:p>
        </p:txBody>
      </p:sp>
      <p:sp>
        <p:nvSpPr>
          <p:cNvPr id="80" name="/39"/>
          <p:cNvSpPr txBox="1"/>
          <p:nvPr/>
        </p:nvSpPr>
        <p:spPr>
          <a:xfrm>
            <a:off x="12551302" y="9486900"/>
            <a:ext cx="4320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/39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"/>
          <p:cNvSpPr/>
          <p:nvPr/>
        </p:nvSpPr>
        <p:spPr>
          <a:xfrm>
            <a:off x="0" y="958850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88" name="Rectangle"/>
          <p:cNvSpPr/>
          <p:nvPr/>
        </p:nvSpPr>
        <p:spPr>
          <a:xfrm>
            <a:off x="10464800" y="958850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0" y="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0" y="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2" name="Rectangle"/>
          <p:cNvSpPr/>
          <p:nvPr/>
        </p:nvSpPr>
        <p:spPr>
          <a:xfrm>
            <a:off x="0" y="175320"/>
            <a:ext cx="13004800" cy="994504"/>
          </a:xfrm>
          <a:prstGeom prst="rect">
            <a:avLst/>
          </a:prstGeom>
          <a:solidFill>
            <a:srgbClr val="F5F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9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cap="all">
                <a:solidFill>
                  <a:srgbClr val="686D7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endParaRPr/>
          </a:p>
        </p:txBody>
      </p:sp>
      <p:sp>
        <p:nvSpPr>
          <p:cNvPr id="93" name="/39"/>
          <p:cNvSpPr txBox="1"/>
          <p:nvPr/>
        </p:nvSpPr>
        <p:spPr>
          <a:xfrm>
            <a:off x="12551302" y="9486900"/>
            <a:ext cx="4320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/39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"/>
          <p:cNvSpPr/>
          <p:nvPr/>
        </p:nvSpPr>
        <p:spPr>
          <a:xfrm>
            <a:off x="0" y="958850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10464800" y="958850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02" name="Rectangle"/>
          <p:cNvSpPr/>
          <p:nvPr/>
        </p:nvSpPr>
        <p:spPr>
          <a:xfrm>
            <a:off x="0" y="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03" name="Rectangle"/>
          <p:cNvSpPr/>
          <p:nvPr/>
        </p:nvSpPr>
        <p:spPr>
          <a:xfrm>
            <a:off x="0" y="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5" name="Rectangle"/>
          <p:cNvSpPr/>
          <p:nvPr/>
        </p:nvSpPr>
        <p:spPr>
          <a:xfrm>
            <a:off x="0" y="175320"/>
            <a:ext cx="13004800" cy="994504"/>
          </a:xfrm>
          <a:prstGeom prst="rect">
            <a:avLst/>
          </a:prstGeom>
          <a:solidFill>
            <a:srgbClr val="F5F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9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cap="all">
                <a:solidFill>
                  <a:srgbClr val="686D7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endParaRPr/>
          </a:p>
        </p:txBody>
      </p:sp>
      <p:sp>
        <p:nvSpPr>
          <p:cNvPr id="106" name="/37"/>
          <p:cNvSpPr txBox="1"/>
          <p:nvPr/>
        </p:nvSpPr>
        <p:spPr>
          <a:xfrm>
            <a:off x="12551302" y="9486900"/>
            <a:ext cx="4320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/37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"/>
          <p:cNvSpPr/>
          <p:nvPr/>
        </p:nvSpPr>
        <p:spPr>
          <a:xfrm>
            <a:off x="0" y="958850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27" name="Rectangle"/>
          <p:cNvSpPr/>
          <p:nvPr/>
        </p:nvSpPr>
        <p:spPr>
          <a:xfrm>
            <a:off x="10464800" y="958850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28" name="Rectangle"/>
          <p:cNvSpPr/>
          <p:nvPr/>
        </p:nvSpPr>
        <p:spPr>
          <a:xfrm>
            <a:off x="0" y="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29" name="Rectangle"/>
          <p:cNvSpPr/>
          <p:nvPr/>
        </p:nvSpPr>
        <p:spPr>
          <a:xfrm>
            <a:off x="0" y="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1" name="Rectangle"/>
          <p:cNvSpPr/>
          <p:nvPr/>
        </p:nvSpPr>
        <p:spPr>
          <a:xfrm>
            <a:off x="0" y="175320"/>
            <a:ext cx="13004800" cy="994504"/>
          </a:xfrm>
          <a:prstGeom prst="rect">
            <a:avLst/>
          </a:prstGeom>
          <a:solidFill>
            <a:srgbClr val="F5F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9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cap="all">
                <a:solidFill>
                  <a:srgbClr val="686D7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endParaRPr/>
          </a:p>
        </p:txBody>
      </p:sp>
      <p:sp>
        <p:nvSpPr>
          <p:cNvPr id="132" name="/39"/>
          <p:cNvSpPr txBox="1"/>
          <p:nvPr/>
        </p:nvSpPr>
        <p:spPr>
          <a:xfrm>
            <a:off x="12551302" y="9486900"/>
            <a:ext cx="4320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/39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0" y="958850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10464800" y="958850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0" y="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68" name="Rectangle"/>
          <p:cNvSpPr/>
          <p:nvPr/>
        </p:nvSpPr>
        <p:spPr>
          <a:xfrm>
            <a:off x="0" y="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0" name="Rectangle"/>
          <p:cNvSpPr/>
          <p:nvPr/>
        </p:nvSpPr>
        <p:spPr>
          <a:xfrm>
            <a:off x="0" y="175320"/>
            <a:ext cx="13004800" cy="994504"/>
          </a:xfrm>
          <a:prstGeom prst="rect">
            <a:avLst/>
          </a:prstGeom>
          <a:solidFill>
            <a:srgbClr val="F5F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9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cap="all">
                <a:solidFill>
                  <a:srgbClr val="686D7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endParaRPr/>
          </a:p>
        </p:txBody>
      </p:sp>
      <p:sp>
        <p:nvSpPr>
          <p:cNvPr id="171" name="/37"/>
          <p:cNvSpPr txBox="1"/>
          <p:nvPr/>
        </p:nvSpPr>
        <p:spPr>
          <a:xfrm>
            <a:off x="12551302" y="9486900"/>
            <a:ext cx="4320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/37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"/>
          <p:cNvSpPr/>
          <p:nvPr/>
        </p:nvSpPr>
        <p:spPr>
          <a:xfrm>
            <a:off x="0" y="958850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10464800" y="958850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0" y="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94" name="Rectangle"/>
          <p:cNvSpPr/>
          <p:nvPr/>
        </p:nvSpPr>
        <p:spPr>
          <a:xfrm>
            <a:off x="0" y="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6" name="Rectangle"/>
          <p:cNvSpPr/>
          <p:nvPr/>
        </p:nvSpPr>
        <p:spPr>
          <a:xfrm>
            <a:off x="0" y="175320"/>
            <a:ext cx="13004800" cy="994504"/>
          </a:xfrm>
          <a:prstGeom prst="rect">
            <a:avLst/>
          </a:prstGeom>
          <a:solidFill>
            <a:srgbClr val="F5F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lnSpc>
                <a:spcPct val="9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 cap="all">
                <a:solidFill>
                  <a:srgbClr val="686D76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endParaRPr/>
          </a:p>
        </p:txBody>
      </p:sp>
      <p:sp>
        <p:nvSpPr>
          <p:cNvPr id="197" name="/37"/>
          <p:cNvSpPr txBox="1"/>
          <p:nvPr/>
        </p:nvSpPr>
        <p:spPr>
          <a:xfrm>
            <a:off x="12551302" y="9486900"/>
            <a:ext cx="43208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/37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4485413" y="864457"/>
            <a:ext cx="8383903" cy="73977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Rectangle"/>
          <p:cNvSpPr/>
          <p:nvPr/>
        </p:nvSpPr>
        <p:spPr>
          <a:xfrm>
            <a:off x="0" y="9588500"/>
            <a:ext cx="13004800" cy="165100"/>
          </a:xfrm>
          <a:prstGeom prst="rect">
            <a:avLst/>
          </a:prstGeom>
          <a:solidFill>
            <a:srgbClr val="002F73">
              <a:alpha val="80000"/>
            </a:srgbClr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" name="Rectangle"/>
          <p:cNvSpPr/>
          <p:nvPr/>
        </p:nvSpPr>
        <p:spPr>
          <a:xfrm>
            <a:off x="10464800" y="9588500"/>
            <a:ext cx="2540000" cy="165100"/>
          </a:xfrm>
          <a:prstGeom prst="rect">
            <a:avLst/>
          </a:prstGeom>
          <a:solidFill>
            <a:srgbClr val="A51A04"/>
          </a:solidFill>
          <a:ln w="3175">
            <a:solidFill>
              <a:srgbClr val="49729C"/>
            </a:solidFill>
          </a:ln>
        </p:spPr>
        <p:txBody>
          <a:bodyPr lIns="38100" tIns="38100" rIns="38100" bIns="38100" anchor="ctr"/>
          <a:lstStyle/>
          <a:p>
            <a:pPr defTabSz="914400">
              <a:buClr>
                <a:srgbClr val="FFFFFF"/>
              </a:buClr>
              <a:defRPr sz="1800"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93463" y="9486900"/>
            <a:ext cx="368574" cy="360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±Í÷æ”Î÷–Œƒ–£√˚◊È∫œπÊ∑∂_◊Û”“.png" descr="±Í÷æ”Î÷–Œƒ–£√˚◊È∫œπÊ∑∂_◊Û”“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7636" y="177015"/>
            <a:ext cx="4302091" cy="12093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1058601" y="3309385"/>
            <a:ext cx="11071992" cy="1481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1204051" y="6040708"/>
            <a:ext cx="10464801" cy="2973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8" r:id="rId6"/>
    <p:sldLayoutId id="2147483661" r:id="rId7"/>
    <p:sldLayoutId id="2147483663" r:id="rId8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355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711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066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422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637" name="He4Be8_quik.gif" descr="He4Be8_quik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2248" y="1336686"/>
            <a:ext cx="9440304" cy="70802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Resonant scattering of 4He + 88Be"/>
          <p:cNvSpPr txBox="1">
            <a:spLocks noGrp="1"/>
          </p:cNvSpPr>
          <p:nvPr>
            <p:ph type="title" idx="4294967295"/>
          </p:nvPr>
        </p:nvSpPr>
        <p:spPr>
          <a:xfrm>
            <a:off x="856479" y="203199"/>
            <a:ext cx="11634742" cy="938746"/>
          </a:xfrm>
          <a:prstGeom prst="rect">
            <a:avLst/>
          </a:prstGeom>
        </p:spPr>
        <p:txBody>
          <a:bodyPr anchor="ctr"/>
          <a:lstStyle/>
          <a:p>
            <a:pPr>
              <a:defRPr sz="6000"/>
            </a:pPr>
            <a:r>
              <a:t>Resonant scattering of </a:t>
            </a:r>
            <a:r>
              <a:rPr baseline="31999"/>
              <a:t>4</a:t>
            </a:r>
            <a:r>
              <a:t>He + </a:t>
            </a:r>
            <a:r>
              <a:rPr baseline="31999"/>
              <a:t>8</a:t>
            </a:r>
            <a:r>
              <a:rPr sz="800" baseline="62500"/>
              <a:t>8</a:t>
            </a:r>
            <a:r>
              <a:t>Be</a:t>
            </a:r>
          </a:p>
        </p:txBody>
      </p:sp>
      <p:sp>
        <p:nvSpPr>
          <p:cNvPr id="639" name="The linear-chain states are generated, and then evolve to a triangular configuration, and finally to a more compact shape."/>
          <p:cNvSpPr txBox="1"/>
          <p:nvPr/>
        </p:nvSpPr>
        <p:spPr>
          <a:xfrm>
            <a:off x="406944" y="7979408"/>
            <a:ext cx="12190912" cy="133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120000"/>
              </a:lnSpc>
              <a:spcBef>
                <a:spcPts val="1200"/>
              </a:spcBef>
              <a:defRPr sz="32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The linear-chain states are generated, and then evolve to a triangular configuration, and finally to a more compact shape. </a:t>
            </a:r>
          </a:p>
        </p:txBody>
      </p:sp>
      <p:sp>
        <p:nvSpPr>
          <p:cNvPr id="640" name="Ren, PWZ, Meng, PLB 801, 135194 (2020)"/>
          <p:cNvSpPr txBox="1"/>
          <p:nvPr/>
        </p:nvSpPr>
        <p:spPr>
          <a:xfrm>
            <a:off x="7786523" y="1336686"/>
            <a:ext cx="4770098" cy="3477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1295400">
              <a:lnSpc>
                <a:spcPct val="150000"/>
              </a:lnSpc>
              <a:buClr>
                <a:srgbClr val="FF2600"/>
              </a:buClr>
              <a:defRPr sz="1900">
                <a:solidFill>
                  <a:schemeClr val="accent5"/>
                </a:solidFill>
                <a:uFill>
                  <a:solidFill>
                    <a:srgbClr val="FF2600"/>
                  </a:solidFill>
                </a:uFill>
              </a:defRPr>
            </a:lvl1pPr>
          </a:lstStyle>
          <a:p>
            <a:r>
              <a:t>Ren, PWZ, Meng, PLB 801, 135194 (2020) </a:t>
            </a:r>
          </a:p>
        </p:txBody>
      </p:sp>
      <p:pic>
        <p:nvPicPr>
          <p:cNvPr id="641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rcRect l="13843" t="37092" r="12103" b="47384"/>
          <a:stretch>
            <a:fillRect/>
          </a:stretch>
        </p:blipFill>
        <p:spPr>
          <a:xfrm>
            <a:off x="308709" y="1442884"/>
            <a:ext cx="2923548" cy="1007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He4Be10.gif" descr="He4Be10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9707" y="4481689"/>
            <a:ext cx="4737610" cy="3553208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45" name="Adding more neutrons: 4He +10Be"/>
          <p:cNvSpPr txBox="1">
            <a:spLocks noGrp="1"/>
          </p:cNvSpPr>
          <p:nvPr>
            <p:ph type="title" idx="4294967295"/>
          </p:nvPr>
        </p:nvSpPr>
        <p:spPr>
          <a:xfrm>
            <a:off x="596634" y="175320"/>
            <a:ext cx="12151483" cy="994504"/>
          </a:xfrm>
          <a:prstGeom prst="rect">
            <a:avLst/>
          </a:prstGeom>
        </p:spPr>
        <p:txBody>
          <a:bodyPr anchor="ctr"/>
          <a:lstStyle/>
          <a:p>
            <a:pPr>
              <a:defRPr sz="5000"/>
            </a:pPr>
            <a:r>
              <a:t>Adding more neutrons: </a:t>
            </a:r>
            <a:r>
              <a:rPr baseline="31999"/>
              <a:t>4</a:t>
            </a:r>
            <a:r>
              <a:t>He +</a:t>
            </a:r>
            <a:r>
              <a:rPr baseline="31999"/>
              <a:t>10</a:t>
            </a:r>
            <a:r>
              <a:t>Be</a:t>
            </a:r>
          </a:p>
        </p:txBody>
      </p:sp>
      <p:sp>
        <p:nvSpPr>
          <p:cNvPr id="646" name="The metastable linear chains can be formed in 4He+8Be and 4He+10Be collisions.…"/>
          <p:cNvSpPr txBox="1"/>
          <p:nvPr/>
        </p:nvSpPr>
        <p:spPr>
          <a:xfrm>
            <a:off x="275707" y="8211072"/>
            <a:ext cx="12453386" cy="94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6571" indent="-326571" algn="just" defTabSz="457200">
              <a:lnSpc>
                <a:spcPct val="140000"/>
              </a:lnSpc>
              <a:buSzPct val="100000"/>
              <a:buChar char="✓"/>
              <a:defRPr sz="2400"/>
            </a:pPr>
            <a:r>
              <a:t>The metastable linear chains can be formed in </a:t>
            </a:r>
            <a:r>
              <a:rPr baseline="31999"/>
              <a:t>4</a:t>
            </a:r>
            <a:r>
              <a:t>He+</a:t>
            </a:r>
            <a:r>
              <a:rPr baseline="31999"/>
              <a:t>8</a:t>
            </a:r>
            <a:r>
              <a:t>Be and </a:t>
            </a:r>
            <a:r>
              <a:rPr baseline="31999"/>
              <a:t>4</a:t>
            </a:r>
            <a:r>
              <a:t>He+</a:t>
            </a:r>
            <a:r>
              <a:rPr baseline="31999"/>
              <a:t>10</a:t>
            </a:r>
            <a:r>
              <a:t>Be collisions. </a:t>
            </a:r>
            <a:endParaRPr sz="1200"/>
          </a:p>
          <a:p>
            <a:pPr marL="326571" indent="-326571" algn="just" defTabSz="457200">
              <a:lnSpc>
                <a:spcPct val="140000"/>
              </a:lnSpc>
              <a:buSzPct val="100000"/>
              <a:buChar char="✓"/>
              <a:defRPr sz="2400"/>
            </a:pPr>
            <a:r>
              <a:t>During the time evolution of the linear-chain configuration, moving clusters can be found. </a:t>
            </a:r>
          </a:p>
        </p:txBody>
      </p:sp>
      <p:pic>
        <p:nvPicPr>
          <p:cNvPr id="647" name="He4Be8.gif" descr="He4Be8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7562" y="1218999"/>
            <a:ext cx="4741900" cy="3556425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Ren, PWZ, Meng, PLB 801, 135194 (2020)"/>
          <p:cNvSpPr txBox="1"/>
          <p:nvPr/>
        </p:nvSpPr>
        <p:spPr>
          <a:xfrm>
            <a:off x="8121071" y="1282499"/>
            <a:ext cx="4770098" cy="3477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1295400">
              <a:lnSpc>
                <a:spcPct val="150000"/>
              </a:lnSpc>
              <a:buClr>
                <a:srgbClr val="FF2600"/>
              </a:buClr>
              <a:defRPr sz="1900">
                <a:solidFill>
                  <a:schemeClr val="accent5"/>
                </a:solidFill>
                <a:uFill>
                  <a:solidFill>
                    <a:srgbClr val="FF2600"/>
                  </a:solidFill>
                </a:uFill>
              </a:defRPr>
            </a:lvl1pPr>
          </a:lstStyle>
          <a:p>
            <a:r>
              <a:t>Ren, PWZ, Meng, PLB 801, 135194 (2020) </a:t>
            </a:r>
          </a:p>
        </p:txBody>
      </p:sp>
      <p:pic>
        <p:nvPicPr>
          <p:cNvPr id="649" name="image17.png" descr="image17.png"/>
          <p:cNvPicPr>
            <a:picLocks noChangeAspect="1"/>
          </p:cNvPicPr>
          <p:nvPr/>
        </p:nvPicPr>
        <p:blipFill>
          <a:blip r:embed="rId4">
            <a:extLst/>
          </a:blip>
          <a:srcRect l="13843" t="37092" r="12103" b="47384"/>
          <a:stretch>
            <a:fillRect/>
          </a:stretch>
        </p:blipFill>
        <p:spPr>
          <a:xfrm>
            <a:off x="308709" y="1442884"/>
            <a:ext cx="2923548" cy="1007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95</Words>
  <Application>Microsoft Macintosh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 Condensed Regular</vt:lpstr>
      <vt:lpstr>Comic Sans MS</vt:lpstr>
      <vt:lpstr>Lucida Grande</vt:lpstr>
      <vt:lpstr>Times New Roman</vt:lpstr>
      <vt:lpstr>White</vt:lpstr>
      <vt:lpstr>Resonant scattering of 4He + 88Be</vt:lpstr>
      <vt:lpstr>Adding more neutrons: 4He +10Be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Resonant scattering of 4He + 88Be</dc:title>
  <cp:lastModifiedBy>Microsoft Office User</cp:lastModifiedBy>
  <cp:revision>1</cp:revision>
  <dcterms:modified xsi:type="dcterms:W3CDTF">2021-05-20T05:47:57Z</dcterms:modified>
</cp:coreProperties>
</file>